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326" r:id="rId2"/>
    <p:sldId id="512" r:id="rId3"/>
    <p:sldId id="513" r:id="rId4"/>
    <p:sldId id="514" r:id="rId5"/>
    <p:sldId id="515" r:id="rId6"/>
    <p:sldId id="516" r:id="rId7"/>
    <p:sldId id="517" r:id="rId8"/>
    <p:sldId id="518" r:id="rId9"/>
    <p:sldId id="524" r:id="rId10"/>
    <p:sldId id="525" r:id="rId11"/>
    <p:sldId id="521" r:id="rId12"/>
    <p:sldId id="522" r:id="rId13"/>
    <p:sldId id="523" r:id="rId14"/>
    <p:sldId id="526" r:id="rId15"/>
    <p:sldId id="380" r:id="rId16"/>
  </p:sldIdLst>
  <p:sldSz cx="9144000" cy="5143500" type="screen16x9"/>
  <p:notesSz cx="6858000" cy="9144000"/>
  <p:embeddedFontLst>
    <p:embeddedFont>
      <p:font typeface="맑은 고딕" panose="020B0503020000020004" pitchFamily="50" charset="-127"/>
      <p:regular r:id="rId18"/>
      <p:bold r:id="rId19"/>
    </p:embeddedFont>
    <p:embeddedFont>
      <p:font typeface="나눔바른고딕" panose="020B0603020101020101" pitchFamily="50" charset="-127"/>
      <p:regular r:id="rId20"/>
      <p:bold r:id="rId21"/>
    </p:embeddedFont>
    <p:embeddedFont>
      <p:font typeface="Rix고딕 B" panose="02020603020101020101" pitchFamily="18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859C"/>
    <a:srgbClr val="E00868"/>
    <a:srgbClr val="DC3434"/>
    <a:srgbClr val="F7F7F7"/>
    <a:srgbClr val="F5F5F5"/>
    <a:srgbClr val="FBFBFB"/>
    <a:srgbClr val="F4F4F4"/>
    <a:srgbClr val="F2F2F2"/>
    <a:srgbClr val="F3F3F3"/>
    <a:srgbClr val="FF58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AF606853-7671-496A-8E4F-DF71F8EC918B}" styleName="어두운 스타일 1 - 강조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24" autoAdjust="0"/>
    <p:restoredTop sz="73380" autoAdjust="0"/>
  </p:normalViewPr>
  <p:slideViewPr>
    <p:cSldViewPr>
      <p:cViewPr>
        <p:scale>
          <a:sx n="75" d="100"/>
          <a:sy n="75" d="100"/>
        </p:scale>
        <p:origin x="1662" y="46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0" d="100"/>
          <a:sy n="50" d="100"/>
        </p:scale>
        <p:origin x="-2760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A71634-8475-469E-9C9C-C30064C50F8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8D7483-69EB-4418-A6B6-6020BC1BC4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3767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63864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5273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40213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4208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sum_dic</a:t>
            </a:r>
            <a:r>
              <a:rPr lang="en-US" altLang="ko-KR" dirty="0"/>
              <a:t> = {}</a:t>
            </a:r>
          </a:p>
          <a:p>
            <a:r>
              <a:rPr lang="en-US" altLang="ko-KR" dirty="0"/>
              <a:t>math = 0</a:t>
            </a:r>
          </a:p>
          <a:p>
            <a:r>
              <a:rPr lang="en-US" altLang="ko-KR" dirty="0" err="1"/>
              <a:t>kor</a:t>
            </a:r>
            <a:r>
              <a:rPr lang="en-US" altLang="ko-KR" dirty="0"/>
              <a:t> = 0</a:t>
            </a:r>
          </a:p>
          <a:p>
            <a:r>
              <a:rPr lang="en-US" altLang="ko-KR" dirty="0" err="1"/>
              <a:t>eng</a:t>
            </a:r>
            <a:r>
              <a:rPr lang="en-US" altLang="ko-KR" dirty="0"/>
              <a:t> = 0</a:t>
            </a:r>
          </a:p>
          <a:p>
            <a:r>
              <a:rPr lang="en-US" altLang="ko-KR" dirty="0"/>
              <a:t>for key in </a:t>
            </a:r>
            <a:r>
              <a:rPr lang="en-US" altLang="ko-KR" dirty="0" err="1"/>
              <a:t>score_dic.keys</a:t>
            </a:r>
            <a:r>
              <a:rPr lang="en-US" altLang="ko-KR" dirty="0"/>
              <a:t>():</a:t>
            </a:r>
          </a:p>
          <a:p>
            <a:r>
              <a:rPr lang="en-US" altLang="ko-KR" dirty="0"/>
              <a:t>    math += </a:t>
            </a:r>
            <a:r>
              <a:rPr lang="en-US" altLang="ko-KR" dirty="0" err="1"/>
              <a:t>score_dic</a:t>
            </a:r>
            <a:r>
              <a:rPr lang="en-US" altLang="ko-KR" dirty="0"/>
              <a:t>[key]["</a:t>
            </a:r>
            <a:r>
              <a:rPr lang="ko-KR" altLang="en-US" dirty="0"/>
              <a:t>수학</a:t>
            </a:r>
            <a:r>
              <a:rPr lang="en-US" altLang="ko-KR" dirty="0"/>
              <a:t>"]</a:t>
            </a:r>
          </a:p>
          <a:p>
            <a:r>
              <a:rPr lang="en-US" altLang="ko-KR" dirty="0"/>
              <a:t>    </a:t>
            </a:r>
            <a:r>
              <a:rPr lang="en-US" altLang="ko-KR" dirty="0" err="1"/>
              <a:t>kor</a:t>
            </a:r>
            <a:r>
              <a:rPr lang="en-US" altLang="ko-KR" dirty="0"/>
              <a:t> += </a:t>
            </a:r>
            <a:r>
              <a:rPr lang="en-US" altLang="ko-KR" dirty="0" err="1"/>
              <a:t>score_dic</a:t>
            </a:r>
            <a:r>
              <a:rPr lang="en-US" altLang="ko-KR" dirty="0"/>
              <a:t>[key]["</a:t>
            </a:r>
            <a:r>
              <a:rPr lang="ko-KR" altLang="en-US" dirty="0"/>
              <a:t>국어</a:t>
            </a:r>
            <a:r>
              <a:rPr lang="en-US" altLang="ko-KR" dirty="0"/>
              <a:t>"]</a:t>
            </a:r>
          </a:p>
          <a:p>
            <a:r>
              <a:rPr lang="en-US" altLang="ko-KR" dirty="0"/>
              <a:t>    </a:t>
            </a:r>
            <a:r>
              <a:rPr lang="en-US" altLang="ko-KR" dirty="0" err="1"/>
              <a:t>eng</a:t>
            </a:r>
            <a:r>
              <a:rPr lang="en-US" altLang="ko-KR" dirty="0"/>
              <a:t> += </a:t>
            </a:r>
            <a:r>
              <a:rPr lang="en-US" altLang="ko-KR" dirty="0" err="1"/>
              <a:t>score_dic</a:t>
            </a:r>
            <a:r>
              <a:rPr lang="en-US" altLang="ko-KR" dirty="0"/>
              <a:t>[key]["</a:t>
            </a:r>
            <a:r>
              <a:rPr lang="ko-KR" altLang="en-US" dirty="0"/>
              <a:t>영어</a:t>
            </a:r>
            <a:r>
              <a:rPr lang="en-US" altLang="ko-KR" dirty="0"/>
              <a:t>"]</a:t>
            </a:r>
          </a:p>
          <a:p>
            <a:r>
              <a:rPr lang="en-US" altLang="ko-KR" dirty="0" err="1"/>
              <a:t>dic</a:t>
            </a:r>
            <a:r>
              <a:rPr lang="en-US" altLang="ko-KR" dirty="0"/>
              <a:t> = {'</a:t>
            </a:r>
            <a:r>
              <a:rPr lang="ko-KR" altLang="en-US" dirty="0"/>
              <a:t>수학</a:t>
            </a:r>
            <a:r>
              <a:rPr lang="en-US" altLang="ko-KR" dirty="0"/>
              <a:t>':math,'</a:t>
            </a:r>
            <a:r>
              <a:rPr lang="ko-KR" altLang="en-US" dirty="0"/>
              <a:t>국어</a:t>
            </a:r>
            <a:r>
              <a:rPr lang="en-US" altLang="ko-KR" dirty="0"/>
              <a:t>':</a:t>
            </a:r>
            <a:r>
              <a:rPr lang="en-US" altLang="ko-KR" dirty="0" err="1"/>
              <a:t>kor</a:t>
            </a:r>
            <a:r>
              <a:rPr lang="en-US" altLang="ko-KR" dirty="0"/>
              <a:t>,'</a:t>
            </a:r>
            <a:r>
              <a:rPr lang="ko-KR" altLang="en-US" dirty="0"/>
              <a:t>영어</a:t>
            </a:r>
            <a:r>
              <a:rPr lang="en-US" altLang="ko-KR" dirty="0"/>
              <a:t>':</a:t>
            </a:r>
            <a:r>
              <a:rPr lang="en-US" altLang="ko-KR" dirty="0" err="1"/>
              <a:t>eng</a:t>
            </a:r>
            <a:r>
              <a:rPr lang="en-US" altLang="ko-KR"/>
              <a:t>}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4208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5453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2436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12084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28246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0887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68474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28529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8D7483-69EB-4418-A6B6-6020BC1BC4F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7033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0087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4445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1503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714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984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5960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1019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3753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6996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6900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298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4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861D8-6508-491B-8C2C-F8B1F60BE4BB}" type="datetimeFigureOut">
              <a:rPr lang="ko-KR" altLang="en-US" smtClean="0"/>
              <a:t>2019-04-17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508D30-3D09-4D35-B4B6-A8E0F30728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677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2725758" y="2156402"/>
            <a:ext cx="3761184" cy="820881"/>
            <a:chOff x="3020482" y="2156402"/>
            <a:chExt cx="3761184" cy="820881"/>
          </a:xfrm>
        </p:grpSpPr>
        <p:sp>
          <p:nvSpPr>
            <p:cNvPr id="5" name="TextBox 4"/>
            <p:cNvSpPr txBox="1"/>
            <p:nvPr/>
          </p:nvSpPr>
          <p:spPr>
            <a:xfrm>
              <a:off x="3020482" y="2160468"/>
              <a:ext cx="376118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Python</a:t>
              </a:r>
              <a:endPara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cxnSp>
          <p:nvCxnSpPr>
            <p:cNvPr id="6" name="직선 연결선 5"/>
            <p:cNvCxnSpPr/>
            <p:nvPr/>
          </p:nvCxnSpPr>
          <p:spPr>
            <a:xfrm>
              <a:off x="4168126" y="2156402"/>
              <a:ext cx="2195285" cy="0"/>
            </a:xfrm>
            <a:prstGeom prst="line">
              <a:avLst/>
            </a:prstGeom>
            <a:ln w="571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연결선 6"/>
            <p:cNvCxnSpPr/>
            <p:nvPr/>
          </p:nvCxnSpPr>
          <p:spPr>
            <a:xfrm>
              <a:off x="3380522" y="2156402"/>
              <a:ext cx="925218" cy="0"/>
            </a:xfrm>
            <a:prstGeom prst="line">
              <a:avLst/>
            </a:prstGeom>
            <a:ln w="5715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/>
            <p:cNvCxnSpPr/>
            <p:nvPr/>
          </p:nvCxnSpPr>
          <p:spPr>
            <a:xfrm>
              <a:off x="3391181" y="2694574"/>
              <a:ext cx="2057671" cy="0"/>
            </a:xfrm>
            <a:prstGeom prst="line">
              <a:avLst/>
            </a:prstGeom>
            <a:ln w="571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>
              <a:off x="5447719" y="2694574"/>
              <a:ext cx="925218" cy="0"/>
            </a:xfrm>
            <a:prstGeom prst="line">
              <a:avLst/>
            </a:prstGeom>
            <a:ln w="57150">
              <a:solidFill>
                <a:schemeClr val="accent5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3338896" y="2700284"/>
              <a:ext cx="311200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>
                      <a:lumMod val="50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SMHRD</a:t>
              </a:r>
              <a:endParaRPr lang="ko-KR" altLang="en-US" sz="12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pic>
        <p:nvPicPr>
          <p:cNvPr id="1026" name="Picture 2" descr="C:\Users\HHD\Downloads\인재개발원로고_가로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4816" y="4443958"/>
            <a:ext cx="1619672" cy="588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89366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860008" y="26615"/>
            <a:ext cx="4432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 Dictionary</a:t>
            </a:r>
            <a:endParaRPr lang="ko-KR" altLang="en-US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2" descr="mp3 icon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AutoShape 24" descr="mp3 icon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AutoShape 26" descr="mp3 icon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AutoShape 2" descr="mp3 icon에 대한 이미지 검색결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39399" y="668997"/>
            <a:ext cx="42486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나눔바른고딕" pitchFamily="50" charset="-127"/>
                <a:ea typeface="나눔바른고딕" pitchFamily="50" charset="-127"/>
              </a:rPr>
              <a:t>5. Key </a:t>
            </a:r>
            <a:r>
              <a:rPr lang="ko-KR" altLang="en-US" sz="2400" dirty="0">
                <a:latin typeface="나눔바른고딕" pitchFamily="50" charset="-127"/>
                <a:ea typeface="나눔바른고딕" pitchFamily="50" charset="-127"/>
              </a:rPr>
              <a:t>리스트 만들기</a:t>
            </a:r>
            <a:r>
              <a:rPr lang="en-US" altLang="ko-KR" sz="2400" dirty="0">
                <a:latin typeface="나눔바른고딕" pitchFamily="50" charset="-127"/>
                <a:ea typeface="나눔바른고딕" pitchFamily="50" charset="-127"/>
              </a:rPr>
              <a:t>(keys)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4550336" y="763798"/>
            <a:ext cx="5052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err="1" smtClean="0">
                <a:solidFill>
                  <a:srgbClr val="FF0000"/>
                </a:solidFill>
              </a:rPr>
              <a:t>dic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1019210" y="1275606"/>
            <a:ext cx="343574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dirty="0" smtClean="0">
                <a:solidFill>
                  <a:srgbClr val="00B0F0"/>
                </a:solidFill>
              </a:rPr>
              <a:t>list(</a:t>
            </a:r>
            <a:r>
              <a:rPr lang="en-US" altLang="ko-KR" sz="4000" dirty="0" err="1" smtClean="0"/>
              <a:t>dic.</a:t>
            </a:r>
            <a:r>
              <a:rPr lang="en-US" altLang="ko-KR" sz="4000" dirty="0" err="1" smtClean="0">
                <a:solidFill>
                  <a:srgbClr val="FF0000"/>
                </a:solidFill>
              </a:rPr>
              <a:t>keys</a:t>
            </a:r>
            <a:r>
              <a:rPr lang="en-US" altLang="ko-KR" sz="4000" dirty="0">
                <a:solidFill>
                  <a:srgbClr val="FF0000"/>
                </a:solidFill>
              </a:rPr>
              <a:t>( )</a:t>
            </a:r>
            <a:r>
              <a:rPr lang="en-US" altLang="ko-KR" sz="4000" dirty="0">
                <a:solidFill>
                  <a:srgbClr val="00B0F0"/>
                </a:solidFill>
              </a:rPr>
              <a:t>)</a:t>
            </a:r>
            <a:endParaRPr lang="ko-KR" altLang="en-US" sz="4000" dirty="0">
              <a:solidFill>
                <a:srgbClr val="00B0F0"/>
              </a:solidFill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5494441"/>
              </p:ext>
            </p:extLst>
          </p:nvPr>
        </p:nvGraphicFramePr>
        <p:xfrm>
          <a:off x="5137715" y="778267"/>
          <a:ext cx="3869714" cy="1463040"/>
        </p:xfrm>
        <a:graphic>
          <a:graphicData uri="http://schemas.openxmlformats.org/drawingml/2006/table">
            <a:tbl>
              <a:tblPr/>
              <a:tblGrid>
                <a:gridCol w="1934857">
                  <a:extLst>
                    <a:ext uri="{9D8B030D-6E8A-4147-A177-3AD203B41FA5}">
                      <a16:colId xmlns:a16="http://schemas.microsoft.com/office/drawing/2014/main" val="763277587"/>
                    </a:ext>
                  </a:extLst>
                </a:gridCol>
                <a:gridCol w="1934857">
                  <a:extLst>
                    <a:ext uri="{9D8B030D-6E8A-4147-A177-3AD203B41FA5}">
                      <a16:colId xmlns:a16="http://schemas.microsoft.com/office/drawing/2014/main" val="203877319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65137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MH</a:t>
                      </a:r>
                      <a:endParaRPr lang="en-US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69403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phone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010-1111-2222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57612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birth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0723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3401941"/>
                  </a:ext>
                </a:extLst>
              </a:tr>
            </a:tbl>
          </a:graphicData>
        </a:graphic>
      </p:graphicFrame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8912" y="3795886"/>
            <a:ext cx="4006176" cy="1150038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2240" y="2504905"/>
            <a:ext cx="5459521" cy="118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6636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860008" y="26615"/>
            <a:ext cx="4432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 Dictionary</a:t>
            </a:r>
            <a:endParaRPr lang="ko-KR" altLang="en-US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2" descr="mp3 icon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AutoShape 24" descr="mp3 icon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AutoShape 26" descr="mp3 icon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AutoShape 2" descr="mp3 icon에 대한 이미지 검색결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39399" y="668997"/>
            <a:ext cx="42486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나눔바른고딕" pitchFamily="50" charset="-127"/>
                <a:ea typeface="나눔바른고딕" pitchFamily="50" charset="-127"/>
              </a:rPr>
              <a:t>6. Value </a:t>
            </a:r>
            <a:r>
              <a:rPr lang="ko-KR" altLang="en-US" sz="2400" dirty="0">
                <a:latin typeface="나눔바른고딕" pitchFamily="50" charset="-127"/>
                <a:ea typeface="나눔바른고딕" pitchFamily="50" charset="-127"/>
              </a:rPr>
              <a:t>리스트 만들기</a:t>
            </a:r>
            <a:r>
              <a:rPr lang="en-US" altLang="ko-KR" sz="2400" dirty="0">
                <a:latin typeface="나눔바른고딕" pitchFamily="50" charset="-127"/>
                <a:ea typeface="나눔바른고딕" pitchFamily="50" charset="-127"/>
              </a:rPr>
              <a:t>(values)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1019210" y="1275606"/>
            <a:ext cx="386317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dirty="0" smtClean="0">
                <a:solidFill>
                  <a:srgbClr val="00B0F0"/>
                </a:solidFill>
              </a:rPr>
              <a:t>list(</a:t>
            </a:r>
            <a:r>
              <a:rPr lang="en-US" altLang="ko-KR" sz="4000" dirty="0" err="1" smtClean="0"/>
              <a:t>dic.</a:t>
            </a:r>
            <a:r>
              <a:rPr lang="en-US" altLang="ko-KR" sz="4000" dirty="0" err="1" smtClean="0">
                <a:solidFill>
                  <a:srgbClr val="FF0000"/>
                </a:solidFill>
              </a:rPr>
              <a:t>values</a:t>
            </a:r>
            <a:r>
              <a:rPr lang="en-US" altLang="ko-KR" sz="4000" dirty="0">
                <a:solidFill>
                  <a:srgbClr val="FF0000"/>
                </a:solidFill>
              </a:rPr>
              <a:t>( )</a:t>
            </a:r>
            <a:r>
              <a:rPr lang="en-US" altLang="ko-KR" sz="4000" dirty="0">
                <a:solidFill>
                  <a:srgbClr val="00B0F0"/>
                </a:solidFill>
              </a:rPr>
              <a:t>)</a:t>
            </a:r>
            <a:endParaRPr lang="ko-KR" altLang="en-US" sz="4000" dirty="0">
              <a:solidFill>
                <a:srgbClr val="00B0F0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008" y="2271096"/>
            <a:ext cx="7111330" cy="134259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008" y="3689288"/>
            <a:ext cx="7148214" cy="1394234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4550336" y="763798"/>
            <a:ext cx="5052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err="1" smtClean="0">
                <a:solidFill>
                  <a:srgbClr val="FF0000"/>
                </a:solidFill>
              </a:rPr>
              <a:t>dic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8695364"/>
              </p:ext>
            </p:extLst>
          </p:nvPr>
        </p:nvGraphicFramePr>
        <p:xfrm>
          <a:off x="5137715" y="778267"/>
          <a:ext cx="3869714" cy="1463040"/>
        </p:xfrm>
        <a:graphic>
          <a:graphicData uri="http://schemas.openxmlformats.org/drawingml/2006/table">
            <a:tbl>
              <a:tblPr/>
              <a:tblGrid>
                <a:gridCol w="1934857">
                  <a:extLst>
                    <a:ext uri="{9D8B030D-6E8A-4147-A177-3AD203B41FA5}">
                      <a16:colId xmlns:a16="http://schemas.microsoft.com/office/drawing/2014/main" val="763277587"/>
                    </a:ext>
                  </a:extLst>
                </a:gridCol>
                <a:gridCol w="1934857">
                  <a:extLst>
                    <a:ext uri="{9D8B030D-6E8A-4147-A177-3AD203B41FA5}">
                      <a16:colId xmlns:a16="http://schemas.microsoft.com/office/drawing/2014/main" val="203877319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65137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MH</a:t>
                      </a:r>
                      <a:endParaRPr lang="en-US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69403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phone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010-1111-2222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57612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birth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0723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34019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633532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860008" y="26615"/>
            <a:ext cx="4432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 Dictionary</a:t>
            </a:r>
            <a:endParaRPr lang="ko-KR" altLang="en-US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2" descr="mp3 icon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AutoShape 24" descr="mp3 icon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AutoShape 26" descr="mp3 icon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AutoShape 2" descr="mp3 icon에 대한 이미지 검색결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39399" y="668997"/>
            <a:ext cx="69849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나눔바른고딕" pitchFamily="50" charset="-127"/>
                <a:ea typeface="나눔바른고딕" pitchFamily="50" charset="-127"/>
              </a:rPr>
              <a:t>7. </a:t>
            </a:r>
            <a:r>
              <a:rPr lang="ko-KR" altLang="en-US" sz="2400" dirty="0">
                <a:latin typeface="나눔바른고딕" pitchFamily="50" charset="-127"/>
                <a:ea typeface="나눔바른고딕" pitchFamily="50" charset="-127"/>
              </a:rPr>
              <a:t>해당 </a:t>
            </a:r>
            <a:r>
              <a:rPr lang="en-US" altLang="ko-KR" sz="2400" dirty="0">
                <a:latin typeface="나눔바른고딕" pitchFamily="50" charset="-127"/>
                <a:ea typeface="나눔바른고딕" pitchFamily="50" charset="-127"/>
              </a:rPr>
              <a:t>Key</a:t>
            </a:r>
            <a:r>
              <a:rPr lang="ko-KR" altLang="en-US" sz="2400" dirty="0">
                <a:latin typeface="나눔바른고딕" pitchFamily="50" charset="-127"/>
                <a:ea typeface="나눔바른고딕" pitchFamily="50" charset="-127"/>
              </a:rPr>
              <a:t>가 </a:t>
            </a:r>
            <a:r>
              <a:rPr lang="ko-KR" altLang="en-US" sz="2400" dirty="0" err="1">
                <a:latin typeface="나눔바른고딕" pitchFamily="50" charset="-127"/>
                <a:ea typeface="나눔바른고딕" pitchFamily="50" charset="-127"/>
              </a:rPr>
              <a:t>딕셔너리</a:t>
            </a:r>
            <a:r>
              <a:rPr lang="ko-KR" altLang="en-US" sz="2400" dirty="0">
                <a:latin typeface="나눔바른고딕" pitchFamily="50" charset="-127"/>
                <a:ea typeface="나눔바른고딕" pitchFamily="50" charset="-127"/>
              </a:rPr>
              <a:t> 안에 있는지 조사하기</a:t>
            </a:r>
            <a:r>
              <a:rPr lang="en-US" altLang="ko-KR" sz="2400" dirty="0">
                <a:latin typeface="나눔바른고딕" pitchFamily="50" charset="-127"/>
                <a:ea typeface="나눔바른고딕" pitchFamily="50" charset="-127"/>
              </a:rPr>
              <a:t>(in)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1019210" y="1635646"/>
            <a:ext cx="283359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dirty="0">
                <a:solidFill>
                  <a:srgbClr val="FF0000"/>
                </a:solidFill>
              </a:rPr>
              <a:t>Key</a:t>
            </a:r>
            <a:r>
              <a:rPr lang="en-US" altLang="ko-KR" sz="4000" dirty="0"/>
              <a:t>  in  </a:t>
            </a:r>
            <a:r>
              <a:rPr lang="en-US" altLang="ko-KR" sz="4000" dirty="0" err="1" smtClean="0"/>
              <a:t>dic</a:t>
            </a:r>
            <a:endParaRPr lang="ko-KR" altLang="en-US" sz="4000" dirty="0">
              <a:solidFill>
                <a:srgbClr val="00B0F0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625475" y="2931790"/>
            <a:ext cx="85611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b="1" dirty="0" err="1" smtClean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dic</a:t>
            </a:r>
            <a:r>
              <a:rPr lang="ko-KR" altLang="en-US" b="1" dirty="0" smtClean="0">
                <a:latin typeface="나눔바른고딕" pitchFamily="50" charset="-127"/>
                <a:ea typeface="나눔바른고딕" pitchFamily="50" charset="-127"/>
              </a:rPr>
              <a:t>에 </a:t>
            </a:r>
            <a:r>
              <a:rPr lang="en-US" altLang="ko-KR" b="1" dirty="0">
                <a:latin typeface="나눔바른고딕" pitchFamily="50" charset="-127"/>
                <a:ea typeface="나눔바른고딕" pitchFamily="50" charset="-127"/>
              </a:rPr>
              <a:t>‘name’</a:t>
            </a:r>
            <a:r>
              <a:rPr lang="ko-KR" altLang="en-US" b="1" dirty="0">
                <a:latin typeface="나눔바른고딕" pitchFamily="50" charset="-127"/>
                <a:ea typeface="나눔바른고딕" pitchFamily="50" charset="-127"/>
              </a:rPr>
              <a:t>이라는 키가 있는지 확인</a:t>
            </a:r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550336" y="1347614"/>
            <a:ext cx="5052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err="1" smtClean="0">
                <a:solidFill>
                  <a:srgbClr val="FF0000"/>
                </a:solidFill>
              </a:rPr>
              <a:t>dic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graphicFrame>
        <p:nvGraphicFramePr>
          <p:cNvPr id="19" name="표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5489564"/>
              </p:ext>
            </p:extLst>
          </p:nvPr>
        </p:nvGraphicFramePr>
        <p:xfrm>
          <a:off x="5137715" y="1362083"/>
          <a:ext cx="3869714" cy="1463040"/>
        </p:xfrm>
        <a:graphic>
          <a:graphicData uri="http://schemas.openxmlformats.org/drawingml/2006/table">
            <a:tbl>
              <a:tblPr/>
              <a:tblGrid>
                <a:gridCol w="1934857">
                  <a:extLst>
                    <a:ext uri="{9D8B030D-6E8A-4147-A177-3AD203B41FA5}">
                      <a16:colId xmlns:a16="http://schemas.microsoft.com/office/drawing/2014/main" val="763277587"/>
                    </a:ext>
                  </a:extLst>
                </a:gridCol>
                <a:gridCol w="1934857">
                  <a:extLst>
                    <a:ext uri="{9D8B030D-6E8A-4147-A177-3AD203B41FA5}">
                      <a16:colId xmlns:a16="http://schemas.microsoft.com/office/drawing/2014/main" val="203877319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651375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MH</a:t>
                      </a:r>
                      <a:endParaRPr lang="en-US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69403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phone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010-1111-2222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057612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birth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0723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3401941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778" y="3407789"/>
            <a:ext cx="3374027" cy="1216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7164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860008" y="26615"/>
            <a:ext cx="4432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 Dictionary</a:t>
            </a:r>
            <a:endParaRPr lang="ko-KR" altLang="en-US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2" descr="mp3 icon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AutoShape 24" descr="mp3 icon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AutoShape 26" descr="mp3 icon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AutoShape 2" descr="mp3 icon에 대한 이미지 검색결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39399" y="668997"/>
            <a:ext cx="49687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나눔바른고딕" pitchFamily="50" charset="-127"/>
                <a:ea typeface="나눔바른고딕" pitchFamily="50" charset="-127"/>
              </a:rPr>
              <a:t>8. Key : Value </a:t>
            </a:r>
            <a:r>
              <a:rPr lang="ko-KR" altLang="en-US" sz="2400" dirty="0">
                <a:latin typeface="나눔바른고딕" pitchFamily="50" charset="-127"/>
                <a:ea typeface="나눔바른고딕" pitchFamily="50" charset="-127"/>
              </a:rPr>
              <a:t>쌍 모두 지우기</a:t>
            </a:r>
            <a:r>
              <a:rPr lang="en-US" altLang="ko-KR" sz="2400" dirty="0">
                <a:latin typeface="나눔바른고딕" pitchFamily="50" charset="-127"/>
                <a:ea typeface="나눔바른고딕" pitchFamily="50" charset="-127"/>
              </a:rPr>
              <a:t>(clear)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1019210" y="1275606"/>
            <a:ext cx="256031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dirty="0" err="1" smtClean="0"/>
              <a:t>dic.</a:t>
            </a:r>
            <a:r>
              <a:rPr lang="en-US" altLang="ko-KR" sz="4000" dirty="0" err="1" smtClean="0">
                <a:solidFill>
                  <a:srgbClr val="FF0000"/>
                </a:solidFill>
              </a:rPr>
              <a:t>clear</a:t>
            </a:r>
            <a:r>
              <a:rPr lang="en-US" altLang="ko-KR" sz="4000" dirty="0">
                <a:solidFill>
                  <a:srgbClr val="FF0000"/>
                </a:solidFill>
              </a:rPr>
              <a:t>( )</a:t>
            </a:r>
            <a:endParaRPr lang="ko-KR" altLang="en-US" sz="4000" dirty="0">
              <a:solidFill>
                <a:srgbClr val="00B0F0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275" y="2283718"/>
            <a:ext cx="5581650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50043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860008" y="26615"/>
            <a:ext cx="4432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 Dictionary</a:t>
            </a:r>
            <a:endParaRPr lang="ko-KR" altLang="en-US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2" descr="mp3 icon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AutoShape 24" descr="mp3 icon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AutoShape 26" descr="mp3 icon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AutoShape 2" descr="mp3 icon에 대한 이미지 검색결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39399" y="668997"/>
            <a:ext cx="820906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여러 학생의 성적점수가 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Dictionary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아래와 같이 구성되어있다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과목 별 합을 구하여 새로운 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Dictionary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구성하시오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625475" y="1652394"/>
            <a:ext cx="8209065" cy="120032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altLang="ko-KR" sz="2400" dirty="0" err="1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score_dic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= {'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홍길동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':{'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수학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':99,'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영어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':80,'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국어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':75},</a:t>
            </a:r>
          </a:p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                 '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김미정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':{'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영어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':67,'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국어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':87,'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수학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':55},</a:t>
            </a:r>
          </a:p>
          <a:p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                 '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정수진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':{'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수학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':67,'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국어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':41,'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영어</a:t>
            </a:r>
            <a:r>
              <a:rPr lang="en-US" altLang="ko-KR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':23}}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914" y="3607572"/>
            <a:ext cx="8090613" cy="79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아래쪽 화살표 1"/>
          <p:cNvSpPr/>
          <p:nvPr/>
        </p:nvSpPr>
        <p:spPr>
          <a:xfrm>
            <a:off x="4422372" y="3075806"/>
            <a:ext cx="307635" cy="360040"/>
          </a:xfrm>
          <a:prstGeom prst="downArrow">
            <a:avLst/>
          </a:prstGeom>
          <a:solidFill>
            <a:srgbClr val="318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bg1"/>
              </a:solidFill>
              <a:latin typeface="Rix고딕 B" panose="02020603020101020101" pitchFamily="18" charset="-127"/>
              <a:ea typeface="Rix고딕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26671919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3851920" y="1995686"/>
            <a:ext cx="1872208" cy="0"/>
          </a:xfrm>
          <a:prstGeom prst="line">
            <a:avLst/>
          </a:prstGeom>
          <a:ln w="5715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788024" y="1666434"/>
            <a:ext cx="1693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감사합니다</a:t>
            </a:r>
            <a:endParaRPr lang="ko-KR" altLang="en-US" sz="14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320143" y="1820323"/>
            <a:ext cx="614671" cy="354092"/>
          </a:xfrm>
          <a:prstGeom prst="rect">
            <a:avLst/>
          </a:prstGeom>
          <a:solidFill>
            <a:srgbClr val="318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37012" y="1857186"/>
            <a:ext cx="780932" cy="27699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347864" y="2195890"/>
            <a:ext cx="35283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* </a:t>
            </a:r>
            <a:r>
              <a:rPr lang="ko-KR" altLang="en-US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다음 시간에 배울 내용</a:t>
            </a:r>
            <a:endParaRPr lang="en-US" altLang="ko-KR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-</a:t>
            </a:r>
          </a:p>
        </p:txBody>
      </p:sp>
    </p:spTree>
    <p:extLst>
      <p:ext uri="{BB962C8B-B14F-4D97-AF65-F5344CB8AC3E}">
        <p14:creationId xmlns:p14="http://schemas.microsoft.com/office/powerpoint/2010/main" val="2365775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860008" y="26615"/>
            <a:ext cx="4432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 Dictionary</a:t>
            </a:r>
            <a:endParaRPr lang="ko-KR" altLang="en-US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2" descr="mp3 icon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AutoShape 24" descr="mp3 icon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AutoShape 26" descr="mp3 icon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AutoShape 2" descr="mp3 icon에 대한 이미지 검색결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39399" y="668997"/>
            <a:ext cx="42486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US" altLang="ko-KR" sz="2400" dirty="0">
                <a:latin typeface="나눔바른고딕" pitchFamily="50" charset="-127"/>
                <a:ea typeface="나눔바른고딕" pitchFamily="50" charset="-127"/>
              </a:rPr>
              <a:t>dictionary 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860008" y="1275606"/>
            <a:ext cx="74499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/>
              <a:t>{ </a:t>
            </a:r>
            <a:r>
              <a:rPr lang="en-US" altLang="ko-KR" sz="2800" dirty="0">
                <a:solidFill>
                  <a:srgbClr val="FF0000"/>
                </a:solidFill>
              </a:rPr>
              <a:t>Key1:Value1</a:t>
            </a:r>
            <a:r>
              <a:rPr lang="en-US" altLang="ko-KR" sz="2800" dirty="0"/>
              <a:t>, </a:t>
            </a:r>
            <a:r>
              <a:rPr lang="en-US" altLang="ko-KR" sz="2800" dirty="0">
                <a:solidFill>
                  <a:srgbClr val="00B0F0"/>
                </a:solidFill>
              </a:rPr>
              <a:t>Key2:Value2</a:t>
            </a:r>
            <a:r>
              <a:rPr lang="en-US" altLang="ko-KR" sz="2800" dirty="0"/>
              <a:t>,  </a:t>
            </a:r>
            <a:r>
              <a:rPr lang="en-US" altLang="ko-KR" sz="2800" dirty="0">
                <a:solidFill>
                  <a:srgbClr val="00B050"/>
                </a:solidFill>
              </a:rPr>
              <a:t>Key3:Value3</a:t>
            </a:r>
            <a:r>
              <a:rPr lang="en-US" altLang="ko-KR" sz="2800" dirty="0"/>
              <a:t>  ... }</a:t>
            </a:r>
            <a:endParaRPr lang="ko-KR" altLang="en-US" sz="2800" dirty="0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5607907"/>
              </p:ext>
            </p:extLst>
          </p:nvPr>
        </p:nvGraphicFramePr>
        <p:xfrm>
          <a:off x="2637143" y="2715766"/>
          <a:ext cx="3869714" cy="1463040"/>
        </p:xfrm>
        <a:graphic>
          <a:graphicData uri="http://schemas.openxmlformats.org/drawingml/2006/table">
            <a:tbl>
              <a:tblPr/>
              <a:tblGrid>
                <a:gridCol w="1934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348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MH</a:t>
                      </a:r>
                      <a:endParaRPr lang="en-US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phone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010-1111-2222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birth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0723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3280072" y="4299942"/>
            <a:ext cx="22846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 err="1"/>
              <a:t>딕셔너리</a:t>
            </a:r>
            <a:r>
              <a:rPr lang="ko-KR" altLang="en-US" b="1" dirty="0"/>
              <a:t> </a:t>
            </a:r>
            <a:r>
              <a:rPr lang="en-US" altLang="ko-KR" b="1" dirty="0" err="1"/>
              <a:t>dic</a:t>
            </a:r>
            <a:r>
              <a:rPr lang="ko-KR" altLang="en-US" b="1" dirty="0"/>
              <a:t>의 정보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212" y="1884583"/>
            <a:ext cx="8025576" cy="642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1531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860008" y="26615"/>
            <a:ext cx="4432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 Dictionary</a:t>
            </a:r>
            <a:endParaRPr lang="ko-KR" altLang="en-US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AutoShape 26" descr="mp3 icon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39399" y="668997"/>
            <a:ext cx="42486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US" altLang="ko-KR" sz="2400" dirty="0">
                <a:latin typeface="나눔바른고딕" pitchFamily="50" charset="-127"/>
                <a:ea typeface="나눔바른고딕" pitchFamily="50" charset="-127"/>
              </a:rPr>
              <a:t>dictionary  </a:t>
            </a:r>
            <a:r>
              <a:rPr lang="ko-KR" altLang="en-US" sz="24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009" y="1426476"/>
            <a:ext cx="6562725" cy="208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2046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860008" y="26615"/>
            <a:ext cx="4432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 Dictionary</a:t>
            </a:r>
            <a:endParaRPr lang="ko-KR" altLang="en-US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2" descr="mp3 icon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AutoShape 24" descr="mp3 icon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AutoShape 26" descr="mp3 icon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AutoShape 2" descr="mp3 icon에 대한 이미지 검색결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39399" y="668997"/>
            <a:ext cx="42486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나눔바른고딕" pitchFamily="50" charset="-127"/>
                <a:ea typeface="나눔바른고딕" pitchFamily="50" charset="-127"/>
              </a:rPr>
              <a:t>1. dictionary</a:t>
            </a:r>
            <a:r>
              <a:rPr lang="ko-KR" altLang="en-US" sz="2400" dirty="0">
                <a:latin typeface="나눔바른고딕" pitchFamily="50" charset="-127"/>
                <a:ea typeface="나눔바른고딕" pitchFamily="50" charset="-127"/>
              </a:rPr>
              <a:t> 쌍 추가하기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019210" y="2461710"/>
            <a:ext cx="35584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dirty="0"/>
              <a:t>a[</a:t>
            </a:r>
            <a:r>
              <a:rPr lang="en-US" altLang="ko-KR" sz="4000" dirty="0">
                <a:solidFill>
                  <a:srgbClr val="FF0000"/>
                </a:solidFill>
              </a:rPr>
              <a:t>Key</a:t>
            </a:r>
            <a:r>
              <a:rPr lang="en-US" altLang="ko-KR" sz="4000" dirty="0"/>
              <a:t>] = </a:t>
            </a:r>
            <a:r>
              <a:rPr lang="en-US" altLang="ko-KR" sz="4000" dirty="0">
                <a:solidFill>
                  <a:srgbClr val="00B0F0"/>
                </a:solidFill>
              </a:rPr>
              <a:t>Value</a:t>
            </a:r>
            <a:endParaRPr lang="ko-KR" altLang="en-US" sz="4000" dirty="0">
              <a:solidFill>
                <a:srgbClr val="00B0F0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886" y="3194753"/>
            <a:ext cx="5848296" cy="186439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406" y="1299670"/>
            <a:ext cx="5094851" cy="932284"/>
          </a:xfrm>
          <a:prstGeom prst="rect">
            <a:avLst/>
          </a:prstGeom>
        </p:spPr>
      </p:pic>
      <p:graphicFrame>
        <p:nvGraphicFramePr>
          <p:cNvPr id="20" name="표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7118945"/>
              </p:ext>
            </p:extLst>
          </p:nvPr>
        </p:nvGraphicFramePr>
        <p:xfrm>
          <a:off x="5076056" y="2228708"/>
          <a:ext cx="3891562" cy="1097280"/>
        </p:xfrm>
        <a:graphic>
          <a:graphicData uri="http://schemas.openxmlformats.org/drawingml/2006/table">
            <a:tbl>
              <a:tblPr/>
              <a:tblGrid>
                <a:gridCol w="19457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57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name</a:t>
                      </a:r>
                      <a:endParaRPr lang="en-US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MH</a:t>
                      </a:r>
                      <a:endParaRPr lang="en-US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phone</a:t>
                      </a:r>
                      <a:endParaRPr lang="en-US" dirty="0">
                        <a:solidFill>
                          <a:srgbClr val="FF0000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rgbClr val="00B0F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010-1111-2222</a:t>
                      </a:r>
                      <a:endParaRPr lang="en-US" altLang="ko-KR" dirty="0">
                        <a:solidFill>
                          <a:srgbClr val="00B0F0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761698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860008" y="26615"/>
            <a:ext cx="4432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 Dictionary</a:t>
            </a:r>
            <a:endParaRPr lang="ko-KR" altLang="en-US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2" descr="mp3 icon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AutoShape 24" descr="mp3 icon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AutoShape 26" descr="mp3 icon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AutoShape 2" descr="mp3 icon에 대한 이미지 검색결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39399" y="668997"/>
            <a:ext cx="42486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나눔바른고딕" pitchFamily="50" charset="-127"/>
                <a:ea typeface="나눔바른고딕" pitchFamily="50" charset="-127"/>
              </a:rPr>
              <a:t>1. dictionary</a:t>
            </a:r>
            <a:r>
              <a:rPr lang="ko-KR" altLang="en-US" sz="2400" dirty="0">
                <a:latin typeface="나눔바른고딕" pitchFamily="50" charset="-127"/>
                <a:ea typeface="나눔바른고딕" pitchFamily="50" charset="-127"/>
              </a:rPr>
              <a:t> 쌍 추가하기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0767145"/>
              </p:ext>
            </p:extLst>
          </p:nvPr>
        </p:nvGraphicFramePr>
        <p:xfrm>
          <a:off x="1671759" y="2865214"/>
          <a:ext cx="3620320" cy="1828800"/>
        </p:xfrm>
        <a:graphic>
          <a:graphicData uri="http://schemas.openxmlformats.org/drawingml/2006/table">
            <a:tbl>
              <a:tblPr/>
              <a:tblGrid>
                <a:gridCol w="18101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01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지역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광주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 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</a:t>
                      </a:r>
                      <a:r>
                        <a:rPr lang="ko-KR" altLang="en-US" dirty="0" smtClean="0">
                          <a:solidFill>
                            <a:srgbClr val="FF000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날씨</a:t>
                      </a:r>
                      <a:r>
                        <a:rPr lang="en-US" altLang="ko-KR" dirty="0" smtClean="0">
                          <a:solidFill>
                            <a:srgbClr val="FF000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dirty="0">
                        <a:solidFill>
                          <a:srgbClr val="FF0000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rgbClr val="00B0F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</a:t>
                      </a:r>
                      <a:r>
                        <a:rPr lang="ko-KR" altLang="en-US" dirty="0" smtClean="0">
                          <a:solidFill>
                            <a:srgbClr val="00B0F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맑음</a:t>
                      </a:r>
                      <a:r>
                        <a:rPr lang="en-US" altLang="ko-KR" dirty="0" smtClean="0">
                          <a:solidFill>
                            <a:srgbClr val="00B0F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altLang="ko-KR" dirty="0">
                        <a:solidFill>
                          <a:srgbClr val="00B0F0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</a:t>
                      </a:r>
                      <a:r>
                        <a:rPr lang="ko-KR" altLang="en-US" dirty="0" smtClean="0">
                          <a:solidFill>
                            <a:srgbClr val="FF000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온도</a:t>
                      </a:r>
                      <a:r>
                        <a:rPr lang="en-US" altLang="ko-KR" dirty="0" smtClean="0">
                          <a:solidFill>
                            <a:srgbClr val="FF000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dirty="0">
                        <a:solidFill>
                          <a:srgbClr val="FF0000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rgbClr val="00B0F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‘23</a:t>
                      </a:r>
                      <a:r>
                        <a:rPr lang="ko-KR" altLang="en-US" dirty="0" smtClean="0">
                          <a:solidFill>
                            <a:srgbClr val="00B0F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도</a:t>
                      </a:r>
                      <a:r>
                        <a:rPr lang="en-US" altLang="ko-KR" dirty="0" smtClean="0">
                          <a:solidFill>
                            <a:srgbClr val="00B0F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altLang="ko-KR" dirty="0">
                        <a:solidFill>
                          <a:srgbClr val="00B0F0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</a:t>
                      </a:r>
                      <a:r>
                        <a:rPr lang="ko-KR" altLang="en-US" dirty="0" smtClean="0">
                          <a:solidFill>
                            <a:srgbClr val="FF000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날짜와 시간</a:t>
                      </a:r>
                      <a:r>
                        <a:rPr lang="en-US" dirty="0" smtClean="0">
                          <a:solidFill>
                            <a:srgbClr val="FF000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dirty="0">
                        <a:solidFill>
                          <a:srgbClr val="FF0000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rgbClr val="00B0F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[‘0418’,’15:30’]</a:t>
                      </a:r>
                      <a:endParaRPr lang="en-US" altLang="ko-KR" dirty="0">
                        <a:solidFill>
                          <a:srgbClr val="00B0F0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4" name="직사각형 13"/>
          <p:cNvSpPr/>
          <p:nvPr/>
        </p:nvSpPr>
        <p:spPr>
          <a:xfrm>
            <a:off x="1043609" y="1563638"/>
            <a:ext cx="6383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dic5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9117746"/>
              </p:ext>
            </p:extLst>
          </p:nvPr>
        </p:nvGraphicFramePr>
        <p:xfrm>
          <a:off x="1668334" y="1589038"/>
          <a:ext cx="3407722" cy="731520"/>
        </p:xfrm>
        <a:graphic>
          <a:graphicData uri="http://schemas.openxmlformats.org/drawingml/2006/table">
            <a:tbl>
              <a:tblPr/>
              <a:tblGrid>
                <a:gridCol w="170386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038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지역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광주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 </a:t>
                      </a:r>
                      <a:r>
                        <a:rPr lang="en-US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8" name="직사각형 17"/>
          <p:cNvSpPr/>
          <p:nvPr/>
        </p:nvSpPr>
        <p:spPr>
          <a:xfrm>
            <a:off x="860008" y="1128025"/>
            <a:ext cx="85611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다음과 같이 </a:t>
            </a:r>
            <a:r>
              <a:rPr lang="en-US" altLang="ko-KR" dirty="0">
                <a:latin typeface="나눔바른고딕" pitchFamily="50" charset="-127"/>
                <a:ea typeface="나눔바른고딕" pitchFamily="50" charset="-127"/>
              </a:rPr>
              <a:t>dictionary </a:t>
            </a:r>
            <a:r>
              <a:rPr lang="en-US" altLang="ko-KR" b="1" dirty="0" smtClean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dic5</a:t>
            </a:r>
            <a:r>
              <a:rPr lang="ko-KR" altLang="en-US" b="1" dirty="0" smtClean="0">
                <a:latin typeface="나눔바른고딕" pitchFamily="50" charset="-127"/>
                <a:ea typeface="나눔바른고딕" pitchFamily="50" charset="-127"/>
              </a:rPr>
              <a:t>를 </a:t>
            </a:r>
            <a:r>
              <a:rPr lang="ko-KR" altLang="en-US" b="1" dirty="0">
                <a:latin typeface="나눔바른고딕" pitchFamily="50" charset="-127"/>
                <a:ea typeface="나눔바른고딕" pitchFamily="50" charset="-127"/>
              </a:rPr>
              <a:t>만들어 아래와 같이 데이터를 저장하시오</a:t>
            </a:r>
            <a:r>
              <a:rPr lang="en-US" altLang="ko-KR" b="1" dirty="0">
                <a:latin typeface="나눔바른고딕" pitchFamily="50" charset="-127"/>
                <a:ea typeface="나눔바른고딕" pitchFamily="50" charset="-127"/>
              </a:rPr>
              <a:t>.</a:t>
            </a:r>
          </a:p>
        </p:txBody>
      </p:sp>
      <p:sp>
        <p:nvSpPr>
          <p:cNvPr id="21" name="직사각형 20"/>
          <p:cNvSpPr/>
          <p:nvPr/>
        </p:nvSpPr>
        <p:spPr>
          <a:xfrm>
            <a:off x="860007" y="2437468"/>
            <a:ext cx="85611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다음과 같이 </a:t>
            </a:r>
            <a:r>
              <a:rPr lang="en-US" altLang="ko-KR" b="1" dirty="0" err="1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dic</a:t>
            </a:r>
            <a:r>
              <a:rPr lang="ko-KR" altLang="en-US" b="1" dirty="0">
                <a:latin typeface="나눔바른고딕" pitchFamily="50" charset="-127"/>
                <a:ea typeface="나눔바른고딕" pitchFamily="50" charset="-127"/>
              </a:rPr>
              <a:t>에 쌍을 추가하시오</a:t>
            </a:r>
            <a:r>
              <a:rPr lang="en-US" altLang="ko-KR" b="1" dirty="0">
                <a:latin typeface="나눔바른고딕" pitchFamily="50" charset="-127"/>
                <a:ea typeface="나눔바른고딕" pitchFamily="50" charset="-127"/>
              </a:rPr>
              <a:t>.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1043608" y="2850490"/>
            <a:ext cx="6383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dic5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75086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860008" y="26615"/>
            <a:ext cx="4432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 Dictionary</a:t>
            </a:r>
            <a:endParaRPr lang="ko-KR" altLang="en-US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2" descr="mp3 icon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AutoShape 24" descr="mp3 icon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AutoShape 26" descr="mp3 icon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AutoShape 2" descr="mp3 icon에 대한 이미지 검색결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39399" y="668997"/>
            <a:ext cx="42486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나눔바른고딕" pitchFamily="50" charset="-127"/>
                <a:ea typeface="나눔바른고딕" pitchFamily="50" charset="-127"/>
              </a:rPr>
              <a:t>2. dictionary</a:t>
            </a:r>
            <a:r>
              <a:rPr lang="ko-KR" altLang="en-US" sz="2400" dirty="0">
                <a:latin typeface="나눔바른고딕" pitchFamily="50" charset="-127"/>
                <a:ea typeface="나눔바른고딕" pitchFamily="50" charset="-127"/>
              </a:rPr>
              <a:t> 요소 삭제하기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0648464"/>
              </p:ext>
            </p:extLst>
          </p:nvPr>
        </p:nvGraphicFramePr>
        <p:xfrm>
          <a:off x="5384531" y="740211"/>
          <a:ext cx="3642794" cy="1828800"/>
        </p:xfrm>
        <a:graphic>
          <a:graphicData uri="http://schemas.openxmlformats.org/drawingml/2006/table">
            <a:tbl>
              <a:tblPr/>
              <a:tblGrid>
                <a:gridCol w="18213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13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rgbClr val="FF000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</a:t>
                      </a:r>
                      <a:r>
                        <a:rPr lang="ko-KR" altLang="en-US" dirty="0" smtClean="0">
                          <a:solidFill>
                            <a:srgbClr val="FF000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지역</a:t>
                      </a:r>
                      <a:r>
                        <a:rPr lang="en-US" altLang="ko-KR" dirty="0" smtClean="0">
                          <a:solidFill>
                            <a:srgbClr val="FF000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dirty="0">
                        <a:solidFill>
                          <a:srgbClr val="FF0000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rgbClr val="FF000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</a:t>
                      </a:r>
                      <a:r>
                        <a:rPr lang="ko-KR" altLang="en-US" dirty="0" smtClean="0">
                          <a:solidFill>
                            <a:srgbClr val="FF000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광주</a:t>
                      </a:r>
                      <a:r>
                        <a:rPr lang="en-US" dirty="0" smtClean="0">
                          <a:solidFill>
                            <a:srgbClr val="FF000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 </a:t>
                      </a:r>
                      <a:r>
                        <a:rPr lang="en-US" dirty="0">
                          <a:solidFill>
                            <a:srgbClr val="FF0000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날씨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맑음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온도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‘23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도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날짜와 시간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[‘0418’,’15:30’]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4833645" y="1034343"/>
            <a:ext cx="6383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dic5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594344" y="1143462"/>
            <a:ext cx="85611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b="1" dirty="0" smtClean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dic5</a:t>
            </a:r>
            <a:r>
              <a:rPr lang="ko-KR" altLang="en-US" b="1" dirty="0" smtClean="0">
                <a:latin typeface="나눔바른고딕" pitchFamily="50" charset="-127"/>
                <a:ea typeface="나눔바른고딕" pitchFamily="50" charset="-127"/>
              </a:rPr>
              <a:t>에서 </a:t>
            </a:r>
            <a:r>
              <a:rPr lang="ko-KR" altLang="en-US" b="1" dirty="0">
                <a:latin typeface="나눔바른고딕" pitchFamily="50" charset="-127"/>
                <a:ea typeface="나눔바른고딕" pitchFamily="50" charset="-127"/>
              </a:rPr>
              <a:t>요소 삭제하기</a:t>
            </a:r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1019210" y="1512794"/>
            <a:ext cx="317343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dirty="0"/>
              <a:t>del </a:t>
            </a:r>
            <a:r>
              <a:rPr lang="en-US" altLang="ko-KR" sz="4000" dirty="0" smtClean="0"/>
              <a:t>dic5[</a:t>
            </a:r>
            <a:r>
              <a:rPr lang="en-US" altLang="ko-KR" sz="4000" dirty="0" smtClean="0">
                <a:solidFill>
                  <a:srgbClr val="FF0000"/>
                </a:solidFill>
              </a:rPr>
              <a:t>Key</a:t>
            </a:r>
            <a:r>
              <a:rPr lang="en-US" altLang="ko-KR" sz="4000" dirty="0"/>
              <a:t>]</a:t>
            </a:r>
            <a:endParaRPr lang="ko-KR" altLang="en-US" sz="4000" dirty="0">
              <a:solidFill>
                <a:srgbClr val="00B0F0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625475" y="2621548"/>
            <a:ext cx="85611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b="1" dirty="0" smtClean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dic5</a:t>
            </a:r>
            <a:r>
              <a:rPr lang="ko-KR" altLang="en-US" b="1" dirty="0" smtClean="0">
                <a:latin typeface="나눔바른고딕" pitchFamily="50" charset="-127"/>
                <a:ea typeface="나눔바른고딕" pitchFamily="50" charset="-127"/>
              </a:rPr>
              <a:t>에서 </a:t>
            </a:r>
            <a:r>
              <a:rPr lang="en-US" altLang="ko-KR" b="1" dirty="0">
                <a:latin typeface="나눔바른고딕" pitchFamily="50" charset="-127"/>
                <a:ea typeface="나눔바른고딕" pitchFamily="50" charset="-127"/>
              </a:rPr>
              <a:t>key</a:t>
            </a:r>
            <a:r>
              <a:rPr lang="ko-KR" altLang="en-US" b="1" dirty="0">
                <a:latin typeface="나눔바른고딕" pitchFamily="50" charset="-127"/>
                <a:ea typeface="나눔바른고딕" pitchFamily="50" charset="-127"/>
              </a:rPr>
              <a:t>값이 </a:t>
            </a:r>
            <a:r>
              <a:rPr lang="en-US" altLang="ko-KR" b="1" dirty="0" smtClean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‘</a:t>
            </a:r>
            <a:r>
              <a:rPr lang="ko-KR" altLang="en-US" b="1" dirty="0" smtClean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지역</a:t>
            </a:r>
            <a:r>
              <a:rPr lang="en-US" altLang="ko-KR" b="1" dirty="0" smtClean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’</a:t>
            </a:r>
            <a:r>
              <a:rPr lang="ko-KR" altLang="en-US" b="1" dirty="0" smtClean="0">
                <a:latin typeface="나눔바른고딕" pitchFamily="50" charset="-127"/>
                <a:ea typeface="나눔바른고딕" pitchFamily="50" charset="-127"/>
              </a:rPr>
              <a:t>인 </a:t>
            </a:r>
            <a:r>
              <a:rPr lang="ko-KR" altLang="en-US" b="1" dirty="0">
                <a:latin typeface="나눔바른고딕" pitchFamily="50" charset="-127"/>
                <a:ea typeface="나눔바른고딕" pitchFamily="50" charset="-127"/>
              </a:rPr>
              <a:t>요소 삭제하기</a:t>
            </a:r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399" y="3137463"/>
            <a:ext cx="8378803" cy="137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5535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860008" y="26615"/>
            <a:ext cx="4432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 Dictionary</a:t>
            </a:r>
            <a:endParaRPr lang="ko-KR" altLang="en-US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2" descr="mp3 icon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AutoShape 24" descr="mp3 icon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AutoShape 26" descr="mp3 icon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AutoShape 2" descr="mp3 icon에 대한 이미지 검색결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39399" y="668997"/>
            <a:ext cx="42486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나눔바른고딕" pitchFamily="50" charset="-127"/>
                <a:ea typeface="나눔바른고딕" pitchFamily="50" charset="-127"/>
              </a:rPr>
              <a:t>3. Key</a:t>
            </a:r>
            <a:r>
              <a:rPr lang="ko-KR" altLang="en-US" sz="2400" dirty="0">
                <a:latin typeface="나눔바른고딕" pitchFamily="50" charset="-127"/>
                <a:ea typeface="나눔바른고딕" pitchFamily="50" charset="-127"/>
              </a:rPr>
              <a:t>값을 사용해 </a:t>
            </a:r>
            <a:r>
              <a:rPr lang="en-US" altLang="ko-KR" sz="2400" dirty="0">
                <a:latin typeface="나눔바른고딕" pitchFamily="50" charset="-127"/>
                <a:ea typeface="나눔바른고딕" pitchFamily="50" charset="-127"/>
              </a:rPr>
              <a:t>Value </a:t>
            </a:r>
            <a:r>
              <a:rPr lang="ko-KR" altLang="en-US" sz="2400" dirty="0">
                <a:latin typeface="나눔바른고딕" pitchFamily="50" charset="-127"/>
                <a:ea typeface="나눔바른고딕" pitchFamily="50" charset="-127"/>
              </a:rPr>
              <a:t>얻기</a:t>
            </a:r>
            <a:endParaRPr lang="en-US" altLang="ko-KR" sz="24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15" name="표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1023982"/>
              </p:ext>
            </p:extLst>
          </p:nvPr>
        </p:nvGraphicFramePr>
        <p:xfrm>
          <a:off x="5384533" y="740211"/>
          <a:ext cx="3652116" cy="1463040"/>
        </p:xfrm>
        <a:graphic>
          <a:graphicData uri="http://schemas.openxmlformats.org/drawingml/2006/table">
            <a:tbl>
              <a:tblPr/>
              <a:tblGrid>
                <a:gridCol w="18260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60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날씨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맑음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온도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‘23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도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날짜와 시간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[‘0418’,’15:30’]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4788024" y="725487"/>
            <a:ext cx="6383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dic5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1019210" y="1275606"/>
            <a:ext cx="228216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dirty="0" smtClean="0"/>
              <a:t>dic5[</a:t>
            </a:r>
            <a:r>
              <a:rPr lang="en-US" altLang="ko-KR" sz="4000" dirty="0" smtClean="0">
                <a:solidFill>
                  <a:srgbClr val="FF0000"/>
                </a:solidFill>
              </a:rPr>
              <a:t>Key</a:t>
            </a:r>
            <a:r>
              <a:rPr lang="en-US" altLang="ko-KR" sz="4000" dirty="0"/>
              <a:t>]</a:t>
            </a:r>
            <a:endParaRPr lang="ko-KR" altLang="en-US" sz="4000" dirty="0"/>
          </a:p>
        </p:txBody>
      </p:sp>
      <p:sp>
        <p:nvSpPr>
          <p:cNvPr id="24" name="직사각형 23"/>
          <p:cNvSpPr/>
          <p:nvPr/>
        </p:nvSpPr>
        <p:spPr>
          <a:xfrm>
            <a:off x="625475" y="2621548"/>
            <a:ext cx="85611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b="1" dirty="0" smtClean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dic5</a:t>
            </a:r>
            <a:r>
              <a:rPr lang="ko-KR" altLang="en-US" b="1" dirty="0" smtClean="0">
                <a:latin typeface="나눔바른고딕" pitchFamily="50" charset="-127"/>
                <a:ea typeface="나눔바른고딕" pitchFamily="50" charset="-127"/>
              </a:rPr>
              <a:t>에서 </a:t>
            </a:r>
            <a:r>
              <a:rPr lang="en-US" altLang="ko-KR" b="1" dirty="0">
                <a:latin typeface="나눔바른고딕" pitchFamily="50" charset="-127"/>
                <a:ea typeface="나눔바른고딕" pitchFamily="50" charset="-127"/>
              </a:rPr>
              <a:t>key</a:t>
            </a:r>
            <a:r>
              <a:rPr lang="ko-KR" altLang="en-US" b="1" dirty="0">
                <a:latin typeface="나눔바른고딕" pitchFamily="50" charset="-127"/>
                <a:ea typeface="나눔바른고딕" pitchFamily="50" charset="-127"/>
              </a:rPr>
              <a:t>값이 </a:t>
            </a:r>
            <a:r>
              <a:rPr lang="en-US" altLang="ko-KR" b="1" dirty="0" smtClean="0">
                <a:latin typeface="나눔바른고딕" pitchFamily="50" charset="-127"/>
                <a:ea typeface="나눔바른고딕" pitchFamily="50" charset="-127"/>
              </a:rPr>
              <a:t>‘</a:t>
            </a:r>
            <a:r>
              <a:rPr lang="ko-KR" altLang="en-US" b="1" dirty="0" smtClean="0">
                <a:latin typeface="나눔바른고딕" pitchFamily="50" charset="-127"/>
                <a:ea typeface="나눔바른고딕" pitchFamily="50" charset="-127"/>
              </a:rPr>
              <a:t>온도</a:t>
            </a:r>
            <a:r>
              <a:rPr lang="en-US" altLang="ko-KR" b="1" dirty="0" smtClean="0">
                <a:latin typeface="나눔바른고딕" pitchFamily="50" charset="-127"/>
                <a:ea typeface="나눔바른고딕" pitchFamily="50" charset="-127"/>
              </a:rPr>
              <a:t>’</a:t>
            </a:r>
            <a:r>
              <a:rPr lang="ko-KR" altLang="en-US" b="1" dirty="0">
                <a:latin typeface="나눔바른고딕" pitchFamily="50" charset="-127"/>
                <a:ea typeface="나눔바른고딕" pitchFamily="50" charset="-127"/>
              </a:rPr>
              <a:t>인 </a:t>
            </a:r>
            <a:r>
              <a:rPr lang="en-US" altLang="ko-KR" b="1" dirty="0">
                <a:latin typeface="나눔바른고딕" pitchFamily="50" charset="-127"/>
                <a:ea typeface="나눔바른고딕" pitchFamily="50" charset="-127"/>
              </a:rPr>
              <a:t>value</a:t>
            </a:r>
            <a:r>
              <a:rPr lang="ko-KR" altLang="en-US" b="1" dirty="0">
                <a:latin typeface="나눔바른고딕" pitchFamily="50" charset="-127"/>
                <a:ea typeface="나눔바른고딕" pitchFamily="50" charset="-127"/>
              </a:rPr>
              <a:t>값 읽어오기</a:t>
            </a:r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680" y="3134857"/>
            <a:ext cx="4343400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5307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860008" y="26615"/>
            <a:ext cx="4432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 Dictionary</a:t>
            </a:r>
            <a:endParaRPr lang="ko-KR" altLang="en-US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2" descr="mp3 icon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AutoShape 24" descr="mp3 icon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AutoShape 26" descr="mp3 icon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AutoShape 2" descr="mp3 icon에 대한 이미지 검색결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39399" y="668997"/>
            <a:ext cx="4588155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200" dirty="0">
                <a:latin typeface="나눔바른고딕" pitchFamily="50" charset="-127"/>
                <a:ea typeface="나눔바른고딕" pitchFamily="50" charset="-127"/>
              </a:rPr>
              <a:t>4. Key</a:t>
            </a:r>
            <a:r>
              <a:rPr lang="ko-KR" altLang="en-US" sz="2200" dirty="0">
                <a:latin typeface="나눔바른고딕" pitchFamily="50" charset="-127"/>
                <a:ea typeface="나눔바른고딕" pitchFamily="50" charset="-127"/>
              </a:rPr>
              <a:t>값을 사용해 </a:t>
            </a:r>
            <a:r>
              <a:rPr lang="en-US" altLang="ko-KR" sz="2200" dirty="0">
                <a:latin typeface="나눔바른고딕" pitchFamily="50" charset="-127"/>
                <a:ea typeface="나눔바른고딕" pitchFamily="50" charset="-127"/>
              </a:rPr>
              <a:t>Value </a:t>
            </a:r>
            <a:r>
              <a:rPr lang="ko-KR" altLang="en-US" sz="2200" dirty="0">
                <a:latin typeface="나눔바른고딕" pitchFamily="50" charset="-127"/>
                <a:ea typeface="나눔바른고딕" pitchFamily="50" charset="-127"/>
              </a:rPr>
              <a:t>얻기</a:t>
            </a:r>
            <a:r>
              <a:rPr lang="en-US" altLang="ko-KR" sz="2200" dirty="0">
                <a:latin typeface="나눔바른고딕" pitchFamily="50" charset="-127"/>
                <a:ea typeface="나눔바른고딕" pitchFamily="50" charset="-127"/>
              </a:rPr>
              <a:t>(get)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1019210" y="1275606"/>
            <a:ext cx="315419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dirty="0" smtClean="0"/>
              <a:t>dic5.get(</a:t>
            </a:r>
            <a:r>
              <a:rPr lang="en-US" altLang="ko-KR" sz="4000" dirty="0" smtClean="0">
                <a:solidFill>
                  <a:srgbClr val="FF0000"/>
                </a:solidFill>
              </a:rPr>
              <a:t>Key</a:t>
            </a:r>
            <a:r>
              <a:rPr lang="en-US" altLang="ko-KR" sz="4000" dirty="0"/>
              <a:t>)</a:t>
            </a:r>
            <a:endParaRPr lang="ko-KR" altLang="en-US" sz="4000" dirty="0"/>
          </a:p>
        </p:txBody>
      </p:sp>
      <p:sp>
        <p:nvSpPr>
          <p:cNvPr id="24" name="직사각형 23"/>
          <p:cNvSpPr/>
          <p:nvPr/>
        </p:nvSpPr>
        <p:spPr>
          <a:xfrm>
            <a:off x="625475" y="2621548"/>
            <a:ext cx="856115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b="1" dirty="0" smtClean="0">
                <a:solidFill>
                  <a:srgbClr val="FF0000"/>
                </a:solidFill>
                <a:latin typeface="나눔바른고딕" pitchFamily="50" charset="-127"/>
                <a:ea typeface="나눔바른고딕" pitchFamily="50" charset="-127"/>
              </a:rPr>
              <a:t>dic5</a:t>
            </a:r>
            <a:r>
              <a:rPr lang="ko-KR" altLang="en-US" b="1" dirty="0" smtClean="0">
                <a:latin typeface="나눔바른고딕" pitchFamily="50" charset="-127"/>
                <a:ea typeface="나눔바른고딕" pitchFamily="50" charset="-127"/>
              </a:rPr>
              <a:t>에서 </a:t>
            </a:r>
            <a:r>
              <a:rPr lang="en-US" altLang="ko-KR" b="1" dirty="0">
                <a:latin typeface="나눔바른고딕" pitchFamily="50" charset="-127"/>
                <a:ea typeface="나눔바른고딕" pitchFamily="50" charset="-127"/>
              </a:rPr>
              <a:t>key</a:t>
            </a:r>
            <a:r>
              <a:rPr lang="ko-KR" altLang="en-US" b="1" dirty="0">
                <a:latin typeface="나눔바른고딕" pitchFamily="50" charset="-127"/>
                <a:ea typeface="나눔바른고딕" pitchFamily="50" charset="-127"/>
              </a:rPr>
              <a:t>값이 </a:t>
            </a:r>
            <a:r>
              <a:rPr lang="en-US" altLang="ko-KR" b="1" dirty="0" smtClean="0">
                <a:latin typeface="나눔바른고딕" pitchFamily="50" charset="-127"/>
                <a:ea typeface="나눔바른고딕" pitchFamily="50" charset="-127"/>
              </a:rPr>
              <a:t>‘</a:t>
            </a:r>
            <a:r>
              <a:rPr lang="ko-KR" altLang="en-US" b="1" dirty="0" smtClean="0">
                <a:latin typeface="나눔바른고딕" pitchFamily="50" charset="-127"/>
                <a:ea typeface="나눔바른고딕" pitchFamily="50" charset="-127"/>
              </a:rPr>
              <a:t>날씨</a:t>
            </a:r>
            <a:r>
              <a:rPr lang="en-US" altLang="ko-KR" b="1" dirty="0" smtClean="0">
                <a:latin typeface="나눔바른고딕" pitchFamily="50" charset="-127"/>
                <a:ea typeface="나눔바른고딕" pitchFamily="50" charset="-127"/>
              </a:rPr>
              <a:t>’</a:t>
            </a:r>
            <a:r>
              <a:rPr lang="ko-KR" altLang="en-US" b="1" dirty="0" smtClean="0">
                <a:latin typeface="나눔바른고딕" pitchFamily="50" charset="-127"/>
                <a:ea typeface="나눔바른고딕" pitchFamily="50" charset="-127"/>
              </a:rPr>
              <a:t>인 </a:t>
            </a:r>
            <a:r>
              <a:rPr lang="en-US" altLang="ko-KR" b="1" dirty="0">
                <a:latin typeface="나눔바른고딕" pitchFamily="50" charset="-127"/>
                <a:ea typeface="나눔바른고딕" pitchFamily="50" charset="-127"/>
              </a:rPr>
              <a:t>value</a:t>
            </a:r>
            <a:r>
              <a:rPr lang="ko-KR" altLang="en-US" b="1" dirty="0">
                <a:latin typeface="나눔바른고딕" pitchFamily="50" charset="-127"/>
                <a:ea typeface="나눔바른고딕" pitchFamily="50" charset="-127"/>
              </a:rPr>
              <a:t>값 읽어오기</a:t>
            </a:r>
            <a:endParaRPr lang="en-US" altLang="ko-KR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18" name="표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9600473"/>
              </p:ext>
            </p:extLst>
          </p:nvPr>
        </p:nvGraphicFramePr>
        <p:xfrm>
          <a:off x="5384533" y="740211"/>
          <a:ext cx="3651962" cy="1463040"/>
        </p:xfrm>
        <a:graphic>
          <a:graphicData uri="http://schemas.openxmlformats.org/drawingml/2006/table">
            <a:tbl>
              <a:tblPr/>
              <a:tblGrid>
                <a:gridCol w="18259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59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value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날씨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맑음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온도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‘23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도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‘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날짜와 시간</a:t>
                      </a:r>
                      <a:r>
                        <a:rPr lang="en-US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’</a:t>
                      </a:r>
                      <a:endParaRPr lang="en-US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나눔바른고딕" pitchFamily="50" charset="-127"/>
                          <a:ea typeface="나눔바른고딕" pitchFamily="50" charset="-127"/>
                        </a:rPr>
                        <a:t>[‘0418’,’15:30’]</a:t>
                      </a:r>
                      <a:endParaRPr lang="en-US" altLang="ko-KR" dirty="0">
                        <a:solidFill>
                          <a:schemeClr val="tx1"/>
                        </a:solidFill>
                        <a:latin typeface="나눔바른고딕" pitchFamily="50" charset="-127"/>
                        <a:ea typeface="나눔바른고딕" pitchFamily="50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9" name="직사각형 18"/>
          <p:cNvSpPr/>
          <p:nvPr/>
        </p:nvSpPr>
        <p:spPr>
          <a:xfrm>
            <a:off x="4788024" y="725487"/>
            <a:ext cx="6383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</a:rPr>
              <a:t>dic5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210" y="3023498"/>
            <a:ext cx="3315930" cy="1226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2516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860008" y="26615"/>
            <a:ext cx="4432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Python Dictionary</a:t>
            </a:r>
            <a:endParaRPr lang="ko-KR" altLang="en-US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E00868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-10887" y="112461"/>
            <a:ext cx="816429" cy="288032"/>
          </a:xfrm>
          <a:prstGeom prst="rect">
            <a:avLst/>
          </a:prstGeom>
          <a:solidFill>
            <a:srgbClr val="31859C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6652" y="112461"/>
            <a:ext cx="726316" cy="276999"/>
          </a:xfrm>
          <a:prstGeom prst="rect">
            <a:avLst/>
          </a:prstGeom>
          <a:solidFill>
            <a:srgbClr val="31859C"/>
          </a:solidFill>
          <a:ln>
            <a:solidFill>
              <a:schemeClr val="accent5">
                <a:lumMod val="75000"/>
              </a:schemeClr>
            </a:solidFill>
          </a:ln>
          <a:effectLst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Python</a:t>
            </a:r>
            <a:endParaRPr lang="ko-KR" altLang="en-US" sz="1200" spc="-15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-10887" y="398893"/>
            <a:ext cx="8866518" cy="160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2" descr="mp3 icon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AutoShape 24" descr="mp3 icon에 대한 이미지 검색결과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" name="AutoShape 26" descr="mp3 icon에 대한 이미지 검색결과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AutoShape 2" descr="mp3 icon에 대한 이미지 검색결과"/>
          <p:cNvSpPr>
            <a:spLocks noChangeAspect="1" noChangeArrowheads="1"/>
          </p:cNvSpPr>
          <p:nvPr/>
        </p:nvSpPr>
        <p:spPr bwMode="auto">
          <a:xfrm>
            <a:off x="6254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539399" y="668997"/>
            <a:ext cx="6221383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차이점</a:t>
            </a:r>
            <a:endParaRPr lang="en-US" altLang="ko-KR" sz="2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5183683" y="1254440"/>
            <a:ext cx="315419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000" dirty="0" smtClean="0"/>
              <a:t>dic5.get(</a:t>
            </a:r>
            <a:r>
              <a:rPr lang="en-US" altLang="ko-KR" sz="4000" dirty="0" smtClean="0">
                <a:solidFill>
                  <a:srgbClr val="FF0000"/>
                </a:solidFill>
              </a:rPr>
              <a:t>Key</a:t>
            </a:r>
            <a:r>
              <a:rPr lang="en-US" altLang="ko-KR" sz="4000" dirty="0"/>
              <a:t>)</a:t>
            </a:r>
            <a:endParaRPr lang="ko-KR" altLang="en-US" sz="4000" dirty="0"/>
          </a:p>
        </p:txBody>
      </p:sp>
      <p:sp>
        <p:nvSpPr>
          <p:cNvPr id="18" name="직사각형 17"/>
          <p:cNvSpPr/>
          <p:nvPr/>
        </p:nvSpPr>
        <p:spPr>
          <a:xfrm>
            <a:off x="1262584" y="1254440"/>
            <a:ext cx="228216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4000" dirty="0" smtClean="0"/>
              <a:t>dic5[</a:t>
            </a:r>
            <a:r>
              <a:rPr lang="en-US" altLang="ko-KR" sz="4000" dirty="0" smtClean="0">
                <a:solidFill>
                  <a:srgbClr val="FF0000"/>
                </a:solidFill>
              </a:rPr>
              <a:t>Key</a:t>
            </a:r>
            <a:r>
              <a:rPr lang="en-US" altLang="ko-KR" sz="4000" dirty="0"/>
              <a:t>]</a:t>
            </a:r>
            <a:endParaRPr lang="ko-KR" altLang="en-US" sz="4000" dirty="0"/>
          </a:p>
        </p:txBody>
      </p:sp>
      <p:sp>
        <p:nvSpPr>
          <p:cNvPr id="19" name="직사각형 18"/>
          <p:cNvSpPr/>
          <p:nvPr/>
        </p:nvSpPr>
        <p:spPr>
          <a:xfrm>
            <a:off x="3973339" y="1254440"/>
            <a:ext cx="78175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4000" dirty="0"/>
              <a:t>VS</a:t>
            </a:r>
            <a:endParaRPr lang="ko-KR" altLang="en-US" sz="4000" dirty="0"/>
          </a:p>
        </p:txBody>
      </p:sp>
      <p:sp>
        <p:nvSpPr>
          <p:cNvPr id="2" name="직사각형 1"/>
          <p:cNvSpPr/>
          <p:nvPr/>
        </p:nvSpPr>
        <p:spPr>
          <a:xfrm>
            <a:off x="2696579" y="718368"/>
            <a:ext cx="34515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존재하지 않는 </a:t>
            </a:r>
            <a:r>
              <a:rPr lang="en-US" altLang="ko-KR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Key</a:t>
            </a:r>
            <a:r>
              <a:rPr lang="ko-KR" altLang="en-US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값을 입력했을 때</a:t>
            </a:r>
            <a:endParaRPr lang="en-US" altLang="ko-KR" dirty="0">
              <a:solidFill>
                <a:srgbClr val="FF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5324748" y="2635736"/>
            <a:ext cx="287931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8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None</a:t>
            </a:r>
            <a:r>
              <a:rPr lang="ko-KR" altLang="en-US" sz="28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반환</a:t>
            </a:r>
            <a:r>
              <a:rPr lang="en-US" altLang="ko-KR" sz="28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(False)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475" y="2116882"/>
            <a:ext cx="3988678" cy="247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4041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0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1859C"/>
        </a:solidFill>
        <a:ln>
          <a:noFill/>
        </a:ln>
      </a:spPr>
      <a:bodyPr rtlCol="0" anchor="ctr"/>
      <a:lstStyle>
        <a:defPPr algn="ctr">
          <a:defRPr dirty="0">
            <a:solidFill>
              <a:schemeClr val="bg1"/>
            </a:solidFill>
            <a:latin typeface="Rix고딕 B" panose="02020603020101020101" pitchFamily="18" charset="-127"/>
            <a:ea typeface="Rix고딕 B" panose="02020603020101020101" pitchFamily="18" charset="-127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marL="457200" indent="-457200">
          <a:buAutoNum type="arabicPeriod"/>
          <a:defRPr sz="2400" dirty="0" err="1" smtClean="0">
            <a:ln>
              <a:solidFill>
                <a:schemeClr val="bg1">
                  <a:alpha val="0"/>
                </a:schemeClr>
              </a:solidFill>
            </a:ln>
            <a:solidFill>
              <a:schemeClr val="tx1">
                <a:lumMod val="85000"/>
                <a:lumOff val="15000"/>
              </a:schemeClr>
            </a:solidFill>
            <a:latin typeface="Rix고딕 B" panose="02020603020101020101" pitchFamily="18" charset="-127"/>
            <a:ea typeface="Rix고딕 B" panose="02020603020101020101" pitchFamily="18" charset="-127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9360</TotalTime>
  <Words>548</Words>
  <Application>Microsoft Office PowerPoint</Application>
  <PresentationFormat>화면 슬라이드 쇼(16:9)</PresentationFormat>
  <Paragraphs>178</Paragraphs>
  <Slides>15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맑은 고딕</vt:lpstr>
      <vt:lpstr>Arial</vt:lpstr>
      <vt:lpstr>나눔바른고딕</vt:lpstr>
      <vt:lpstr>Rix고딕 B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이예은</dc:creator>
  <cp:lastModifiedBy>이 명호</cp:lastModifiedBy>
  <cp:revision>1100</cp:revision>
  <dcterms:created xsi:type="dcterms:W3CDTF">2015-03-17T10:14:13Z</dcterms:created>
  <dcterms:modified xsi:type="dcterms:W3CDTF">2019-04-17T14:26:53Z</dcterms:modified>
</cp:coreProperties>
</file>